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3" r:id="rId9"/>
    <p:sldId id="261" r:id="rId10"/>
    <p:sldId id="262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0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5851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792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827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405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993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031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536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9264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00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205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6320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4C09F-D60D-4F2B-ADC8-9F965D3B46D0}" type="datetimeFigureOut">
              <a:rPr lang="en-US" smtClean="0"/>
              <a:pPr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897A-9BED-4A3A-B9F9-B36E52EF1C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291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4552298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1422" y="4064883"/>
            <a:ext cx="9144000" cy="1655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1555" y="270933"/>
            <a:ext cx="785653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33511" y="1976103"/>
            <a:ext cx="6096000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2400" b="1" dirty="0" smtClean="0"/>
              <a:t>МАСТЕР АКАДЕМСКЕ СТУДИЈЕ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fr-FR" sz="2400" b="1" dirty="0" err="1" smtClean="0"/>
              <a:t>Мастер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менаџмент</a:t>
            </a:r>
            <a:r>
              <a:rPr lang="fr-FR" sz="2400" b="1" dirty="0" smtClean="0"/>
              <a:t> у </a:t>
            </a:r>
            <a:r>
              <a:rPr lang="fr-FR" sz="2400" b="1" dirty="0" err="1" smtClean="0"/>
              <a:t>систему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здравствене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заштите</a:t>
            </a:r>
            <a:r>
              <a:rPr lang="sr-Cyrl-RS" sz="2400" b="1" dirty="0" smtClean="0"/>
              <a:t/>
            </a:r>
            <a:br>
              <a:rPr lang="sr-Cyrl-RS" sz="24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Cyrl-CS" sz="2400" b="1" dirty="0" smtClean="0"/>
              <a:t>ПОЛИТИКА И СИСТЕМ ЗДРАВСТВЕНЕ ЗАШТИТЕ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QALY </a:t>
            </a:r>
            <a:r>
              <a:rPr lang="sr-Cyrl-RS" sz="2400" b="1" dirty="0" smtClean="0"/>
              <a:t>и </a:t>
            </a:r>
            <a:r>
              <a:rPr lang="en-US" sz="2400" b="1" dirty="0" smtClean="0"/>
              <a:t>DALY</a:t>
            </a:r>
            <a:endParaRPr lang="sr-Latn-RS" sz="2400" b="1" dirty="0" smtClean="0"/>
          </a:p>
          <a:p>
            <a:pPr algn="ctr"/>
            <a:r>
              <a:rPr lang="sr-Cyrl-RS" sz="2400" b="1" dirty="0" smtClean="0"/>
              <a:t>Наставна јединица бр. 9</a:t>
            </a:r>
          </a:p>
          <a:p>
            <a:pPr algn="ctr"/>
            <a:r>
              <a:rPr lang="ru-RU" sz="2000" dirty="0" smtClean="0"/>
              <a:t>Године живота кориговане према квалитету и године живота кориговане према инвалидитету (QALY и DALY) као појмови од интереса у здравственом систему</a:t>
            </a:r>
          </a:p>
          <a:p>
            <a:pPr algn="ctr"/>
            <a:r>
              <a:rPr lang="ru-RU" sz="2000" b="1" dirty="0" smtClean="0"/>
              <a:t>Доц. Др Оливера Миловановић</a:t>
            </a:r>
            <a:endParaRPr lang="sr-Latn-RS" sz="2000" b="1" dirty="0" smtClean="0"/>
          </a:p>
          <a:p>
            <a:endParaRPr 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52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755" y="21836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sr-Cyrl-RS" sz="3200" dirty="0">
                <a:latin typeface="+mn-lt"/>
              </a:rPr>
              <a:t>Године живота кориговане </a:t>
            </a:r>
            <a:r>
              <a:rPr lang="sr-Latn-RS" sz="3200" dirty="0">
                <a:latin typeface="+mn-lt"/>
              </a:rPr>
              <a:t>u </a:t>
            </a:r>
            <a:r>
              <a:rPr lang="sr-Cyrl-RS" sz="3200" dirty="0">
                <a:latin typeface="+mn-lt"/>
              </a:rPr>
              <a:t>односу на неспособност </a:t>
            </a:r>
            <a:br>
              <a:rPr lang="sr-Cyrl-RS" sz="3200" dirty="0">
                <a:latin typeface="+mn-lt"/>
              </a:rPr>
            </a:br>
            <a:r>
              <a:rPr lang="sr-Latn-RS" sz="3200" dirty="0">
                <a:latin typeface="+mn-lt"/>
              </a:rPr>
              <a:t>DALY- Disabilty adjusted life years</a:t>
            </a:r>
            <a:r>
              <a:rPr lang="sr-Cyrl-RS" sz="3200" dirty="0">
                <a:latin typeface="+mn-lt"/>
              </a:rPr>
              <a:t/>
            </a:r>
            <a:br>
              <a:rPr lang="sr-Cyrl-RS" sz="3200" dirty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33688"/>
            <a:ext cx="11582400" cy="5170311"/>
          </a:xfrm>
        </p:spPr>
        <p:txBody>
          <a:bodyPr>
            <a:normAutofit lnSpcReduction="10000"/>
          </a:bodyPr>
          <a:lstStyle/>
          <a:p>
            <a:r>
              <a:rPr lang="sr-Latn-RS" dirty="0" smtClean="0">
                <a:latin typeface="+mn-lt"/>
              </a:rPr>
              <a:t>DALY je </a:t>
            </a:r>
            <a:r>
              <a:rPr lang="sr-Cyrl-RS" dirty="0" smtClean="0">
                <a:latin typeface="+mn-lt"/>
              </a:rPr>
              <a:t>параметар који указује на дискрепанцу између тренунтог здравственог стања и идеалног здравља које се налази у популацији без обољења и без онеспособљености</a:t>
            </a:r>
          </a:p>
          <a:p>
            <a:r>
              <a:rPr lang="sr-Latn-RS" dirty="0" smtClean="0">
                <a:latin typeface="+mn-lt"/>
              </a:rPr>
              <a:t>DALY</a:t>
            </a:r>
            <a:r>
              <a:rPr lang="sr-Cyrl-RS" dirty="0" smtClean="0">
                <a:latin typeface="+mn-lt"/>
              </a:rPr>
              <a:t> комбинује два елемента а то су године живота изгубљене услед обољевања или инвалидности и године живота кориговане у односу на тежину обољевања</a:t>
            </a:r>
          </a:p>
          <a:p>
            <a:r>
              <a:rPr lang="sr-Latn-RS" dirty="0" smtClean="0">
                <a:latin typeface="+mn-lt"/>
              </a:rPr>
              <a:t>DALY</a:t>
            </a:r>
            <a:r>
              <a:rPr lang="sr-Cyrl-RS" dirty="0" smtClean="0"/>
              <a:t>= Изгубљене године живота (</a:t>
            </a:r>
            <a:r>
              <a:rPr lang="sr-Latn-RS" dirty="0" smtClean="0"/>
              <a:t>Years of Life Lost- YLL)+ </a:t>
            </a:r>
            <a:r>
              <a:rPr lang="sr-Cyrl-RS" dirty="0" smtClean="0"/>
              <a:t>изгубљене године живота услед онеспособљености (</a:t>
            </a:r>
            <a:r>
              <a:rPr lang="sr-Latn-RS" dirty="0" smtClean="0"/>
              <a:t>Year Lost due to Disability- YLD)</a:t>
            </a:r>
          </a:p>
          <a:p>
            <a:r>
              <a:rPr lang="sr-Latn-RS" dirty="0" smtClean="0"/>
              <a:t>Years of Life Lost- YLL- </a:t>
            </a:r>
            <a:r>
              <a:rPr lang="sr-Cyrl-RS" dirty="0" smtClean="0"/>
              <a:t>одређују се у односу на укупно очекивано трајање живота</a:t>
            </a:r>
          </a:p>
          <a:p>
            <a:r>
              <a:rPr lang="sr-Latn-RS" dirty="0" smtClean="0"/>
              <a:t>Year Lost due to Disability- YLD</a:t>
            </a:r>
            <a:r>
              <a:rPr lang="sr-Cyrl-RS" dirty="0" smtClean="0"/>
              <a:t>- одређују се кроз инциденцу и трајање поремећаја кориговане према тежини и последицама поремећаја.</a:t>
            </a:r>
            <a:endParaRPr lang="sr-Cyrl-RS" dirty="0" smtClean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4478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Литература: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Новаковић Т. Приручник за фармакеономске евалуације. Београд, 2006.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Јаковљевић М. Здравствена економија са фармакоекономијом за студенте медицинских наука. Факултет медицинских нуака. </a:t>
            </a:r>
            <a:r>
              <a:rPr lang="sr-Cyrl-RS" smtClean="0"/>
              <a:t>Крагујевац, 2014.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205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05480"/>
            <a:ext cx="10515600" cy="1249187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>
                <a:latin typeface="+mn-lt"/>
              </a:rPr>
              <a:t>Године живота кориговане за квалитет</a:t>
            </a:r>
            <a:br>
              <a:rPr lang="sr-Cyrl-RS" sz="3200" dirty="0" smtClean="0">
                <a:latin typeface="+mn-lt"/>
              </a:rPr>
            </a:br>
            <a:r>
              <a:rPr lang="sr-Latn-RS" sz="3200" dirty="0" smtClean="0">
                <a:latin typeface="+mn-lt"/>
              </a:rPr>
              <a:t>QALY (Quality adjusted life years)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511" y="1399822"/>
            <a:ext cx="11060289" cy="5170311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Прво помињање појма </a:t>
            </a:r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 увео је </a:t>
            </a:r>
            <a:r>
              <a:rPr lang="sr-Latn-RS" dirty="0" smtClean="0">
                <a:latin typeface="+mn-lt"/>
              </a:rPr>
              <a:t>Herbert Klarman </a:t>
            </a:r>
            <a:r>
              <a:rPr lang="sr-Cyrl-RS" dirty="0" smtClean="0">
                <a:latin typeface="+mn-lt"/>
              </a:rPr>
              <a:t>1968. године приликом презентовања резултата студије о хроничној бубрежној инсуфицијенцији.</a:t>
            </a:r>
          </a:p>
          <a:p>
            <a:r>
              <a:rPr lang="sr-Cyrl-RS" dirty="0" smtClean="0"/>
              <a:t>Тада је наведени аутор забележио побољшање квалитета живота за 25% код пацијената код којих је извршена трансплантација бубрега у односу на квалитет живота код пацијената на дијализном програму.</a:t>
            </a:r>
          </a:p>
          <a:p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 као фармакоекономски параметар такође указује и на вредност здравственог исхода који је настао као добита услед редуковања стопе морбидитета (квалитета) и редуковања стопе морталитета (кванитет) при томе комбинујући ова два ефекта у једну вредност.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9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22" y="128058"/>
            <a:ext cx="10515600" cy="1325563"/>
          </a:xfrm>
        </p:spPr>
        <p:txBody>
          <a:bodyPr/>
          <a:lstStyle/>
          <a:p>
            <a:pPr algn="ctr"/>
            <a:r>
              <a:rPr lang="sr-Cyrl-RS" sz="3200" dirty="0">
                <a:latin typeface="+mn-lt"/>
              </a:rPr>
              <a:t>Године живота кориговане за квалитет</a:t>
            </a:r>
            <a:br>
              <a:rPr lang="sr-Cyrl-RS" sz="3200" dirty="0">
                <a:latin typeface="+mn-lt"/>
              </a:rPr>
            </a:br>
            <a:r>
              <a:rPr lang="sr-Latn-RS" sz="3200" dirty="0">
                <a:latin typeface="+mn-lt"/>
              </a:rPr>
              <a:t>QALY (Quality adjusted life years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110" y="1535289"/>
            <a:ext cx="10958689" cy="5068711"/>
          </a:xfrm>
          <a:solidFill>
            <a:srgbClr val="FFFF00"/>
          </a:solidFill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Израчување </a:t>
            </a:r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-ја се врши процењивањем укупног броја добијених година живота при чему се добијеним годинама додељује тежински коефицијент квалитета живота који указује на квалитет живота током године.</a:t>
            </a:r>
          </a:p>
          <a:p>
            <a:r>
              <a:rPr lang="sr-Cyrl-RS" dirty="0" smtClean="0"/>
              <a:t>Нпр. ако пацијент живи 10 година са коефицијентом квалитета живота од 0,8 ( 0,8 означава квалитет живота изражен на скали од 0 до 1) онда то указује на чињеницу да би пацијент живео 8 </a:t>
            </a:r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 са посебним освртом на чињеницу да се очекује да квалитет живота током ових 10 година буде континуиран тј да нема ни побољшања ни погоршања квалитета живота.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374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045" y="2070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>
                <a:latin typeface="+mn-lt"/>
              </a:rPr>
              <a:t>Године живота кориговане за квалитет</a:t>
            </a:r>
            <a:br>
              <a:rPr lang="sr-Cyrl-RS" sz="3200" dirty="0">
                <a:latin typeface="+mn-lt"/>
              </a:rPr>
            </a:br>
            <a:r>
              <a:rPr lang="sr-Latn-RS" sz="3200" dirty="0">
                <a:latin typeface="+mn-lt"/>
              </a:rPr>
              <a:t>QALY (Quality adjusted life years</a:t>
            </a:r>
            <a:r>
              <a:rPr lang="sr-Latn-RS" sz="3200" dirty="0" smtClean="0">
                <a:latin typeface="+mn-lt"/>
              </a:rPr>
              <a:t>)</a:t>
            </a:r>
            <a:endParaRPr lang="en-US" sz="3200" dirty="0">
              <a:latin typeface="+mn-lt"/>
            </a:endParaRPr>
          </a:p>
        </p:txBody>
      </p:sp>
      <p:pic>
        <p:nvPicPr>
          <p:cNvPr id="1026" name="Picture 2" descr="https://upload.wikimedia.org/wikipedia/commons/thumb/5/59/QALY_graph-en.svg/1200px-QALY_graph-en.sv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4637" y="1524000"/>
            <a:ext cx="6965576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6281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200" dirty="0">
                <a:latin typeface="+mn-lt"/>
              </a:rPr>
              <a:t>Године живота кориговане за квалитет</a:t>
            </a:r>
            <a:br>
              <a:rPr lang="sr-Cyrl-RS" sz="3200" dirty="0">
                <a:latin typeface="+mn-lt"/>
              </a:rPr>
            </a:br>
            <a:r>
              <a:rPr lang="sr-Latn-RS" sz="3200" dirty="0">
                <a:latin typeface="+mn-lt"/>
              </a:rPr>
              <a:t>QALY (Quality adjusted life years)</a:t>
            </a:r>
            <a:endParaRPr lang="en-US" sz="3200" dirty="0">
              <a:latin typeface="+mn-lt"/>
            </a:endParaRPr>
          </a:p>
        </p:txBody>
      </p:sp>
      <p:pic>
        <p:nvPicPr>
          <p:cNvPr id="2050" name="Picture 2" descr="An external file that holds a picture, illustration, etc.&#10;Object name is ohtas-14-1-g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9065" y="2088444"/>
            <a:ext cx="6604001" cy="352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49866" y="5905480"/>
            <a:ext cx="10611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r>
              <a:rPr lang="en-US" i="0" dirty="0" smtClean="0">
                <a:effectLst/>
                <a:latin typeface="arial" panose="020B0604020202020204" pitchFamily="34" charset="0"/>
              </a:rPr>
              <a:t>Pham</a:t>
            </a:r>
            <a:r>
              <a:rPr lang="sr-Latn-RS" i="0" dirty="0" smtClean="0">
                <a:effectLst/>
                <a:latin typeface="arial" panose="020B0604020202020204" pitchFamily="34" charset="0"/>
              </a:rPr>
              <a:t> B</a:t>
            </a:r>
            <a:r>
              <a:rPr lang="en-US" i="0" dirty="0" smtClean="0">
                <a:effectLst/>
                <a:latin typeface="arial" panose="020B0604020202020204" pitchFamily="34" charset="0"/>
              </a:rPr>
              <a:t>, </a:t>
            </a:r>
            <a:r>
              <a:rPr lang="en-US" i="0" dirty="0" err="1" smtClean="0">
                <a:effectLst/>
                <a:latin typeface="arial" panose="020B0604020202020204" pitchFamily="34" charset="0"/>
              </a:rPr>
              <a:t>Krahn</a:t>
            </a:r>
            <a:r>
              <a:rPr lang="sr-Latn-RS" i="0" dirty="0" smtClean="0">
                <a:effectLst/>
                <a:latin typeface="arial" panose="020B0604020202020204" pitchFamily="34" charset="0"/>
              </a:rPr>
              <a:t> M</a:t>
            </a:r>
            <a:r>
              <a:rPr lang="sr-Latn-RS" dirty="0" smtClean="0">
                <a:latin typeface="arial" panose="020B0604020202020204" pitchFamily="34" charset="0"/>
              </a:rPr>
              <a:t>. </a:t>
            </a:r>
            <a:r>
              <a:rPr lang="en-US" i="0" dirty="0" smtClean="0">
                <a:effectLst/>
                <a:latin typeface="arial" panose="020B0604020202020204" pitchFamily="34" charset="0"/>
                <a:hlinkClick r:id="rId3"/>
              </a:rPr>
              <a:t>End-of-Life Care Interventions: An Economic Analysis</a:t>
            </a:r>
            <a:r>
              <a:rPr lang="sr-Latn-RS" i="0" dirty="0" smtClean="0">
                <a:effectLst/>
                <a:latin typeface="arial" panose="020B0604020202020204" pitchFamily="34" charset="0"/>
              </a:rPr>
              <a:t>.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Health </a:t>
            </a:r>
            <a:r>
              <a:rPr lang="en-US" dirty="0" err="1" smtClean="0"/>
              <a:t>Technol</a:t>
            </a:r>
            <a:r>
              <a:rPr lang="en-US" dirty="0" smtClean="0"/>
              <a:t> Assess Ser. 2014; 14(18): 1–70.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081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33" y="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b="1" dirty="0" smtClean="0"/>
              <a:t>Године живота кориговане за квалитет</a:t>
            </a:r>
            <a:br>
              <a:rPr lang="sr-Cyrl-RS" sz="3200" b="1" dirty="0" smtClean="0"/>
            </a:br>
            <a:r>
              <a:rPr lang="sr-Latn-RS" sz="3200" b="1" dirty="0" smtClean="0"/>
              <a:t>QALY (Quality adjusted life years)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556" y="1219200"/>
            <a:ext cx="10902244" cy="49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Задатак: </a:t>
            </a:r>
            <a:r>
              <a:rPr lang="ru-RU" dirty="0" smtClean="0"/>
              <a:t>Уколико </a:t>
            </a:r>
            <a:r>
              <a:rPr lang="ru-RU" dirty="0"/>
              <a:t>третман А,обезбеђује очекивано просечно продужење живота за 5 година </a:t>
            </a:r>
            <a:r>
              <a:rPr lang="ru-RU" dirty="0" smtClean="0"/>
              <a:t>са корисношћу </a:t>
            </a:r>
            <a:r>
              <a:rPr lang="ru-RU" dirty="0"/>
              <a:t>од 0,5, онда би здравствени добитак ове интервенције био:</a:t>
            </a:r>
          </a:p>
          <a:p>
            <a:pPr marL="514350" indent="-514350">
              <a:buAutoNum type="alphaLcParenR"/>
            </a:pPr>
            <a:r>
              <a:rPr lang="ru-RU" dirty="0" smtClean="0"/>
              <a:t>2.5 QALY</a:t>
            </a:r>
          </a:p>
          <a:p>
            <a:pPr marL="514350" indent="-514350">
              <a:buAutoNum type="alphaLcParenR"/>
            </a:pPr>
            <a:r>
              <a:rPr lang="ru-RU" dirty="0" smtClean="0"/>
              <a:t>0.25 </a:t>
            </a:r>
            <a:r>
              <a:rPr lang="ru-RU" dirty="0"/>
              <a:t>QALY</a:t>
            </a:r>
          </a:p>
          <a:p>
            <a:pPr marL="0" indent="0">
              <a:buNone/>
            </a:pPr>
            <a:r>
              <a:rPr lang="ru-RU" dirty="0"/>
              <a:t>c) 25 QALY</a:t>
            </a:r>
          </a:p>
          <a:p>
            <a:pPr marL="0" indent="0">
              <a:buNone/>
            </a:pPr>
            <a:r>
              <a:rPr lang="ru-RU" dirty="0" smtClean="0"/>
              <a:t>d</a:t>
            </a:r>
            <a:r>
              <a:rPr lang="ru-RU" dirty="0"/>
              <a:t>) 5 QALY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5190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756" y="15063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+mn-lt"/>
              </a:rPr>
              <a:t>Године живота кориговане за квалитет</a:t>
            </a:r>
            <a:br>
              <a:rPr lang="sr-Cyrl-RS" sz="3600" b="1" dirty="0">
                <a:latin typeface="+mn-lt"/>
              </a:rPr>
            </a:br>
            <a:r>
              <a:rPr lang="sr-Latn-RS" sz="3600" b="1" dirty="0">
                <a:latin typeface="+mn-lt"/>
              </a:rPr>
              <a:t>QALY (Quality adjusted life years)</a:t>
            </a:r>
            <a:r>
              <a:rPr lang="en-US" sz="3600" b="1" dirty="0">
                <a:latin typeface="+mn-lt"/>
              </a:rPr>
              <a:t/>
            </a:r>
            <a:br>
              <a:rPr lang="en-US" sz="3600" b="1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32" y="1464380"/>
            <a:ext cx="11105445" cy="4891264"/>
          </a:xfrm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sr-Cyrl-RS" dirty="0"/>
              <a:t>Уколико третман А, уз трошкове од 40.000 € обезбеђује очекивано </a:t>
            </a:r>
            <a:r>
              <a:rPr lang="sr-Cyrl-RS" dirty="0" smtClean="0"/>
              <a:t>просечно продужење </a:t>
            </a:r>
            <a:r>
              <a:rPr lang="sr-Cyrl-RS" dirty="0"/>
              <a:t>живота за 5 година са корисношћу од 0,8, онда би здравствени добитак </a:t>
            </a:r>
            <a:r>
              <a:rPr lang="sr-Cyrl-RS" dirty="0" smtClean="0"/>
              <a:t>ове интервенције </a:t>
            </a:r>
            <a:r>
              <a:rPr lang="sr-Cyrl-RS" dirty="0"/>
              <a:t>био:</a:t>
            </a:r>
          </a:p>
          <a:p>
            <a:pPr marL="0" indent="0">
              <a:buNone/>
            </a:pPr>
            <a:r>
              <a:rPr lang="en-US" dirty="0"/>
              <a:t>a) 4 QALY, </a:t>
            </a:r>
            <a:r>
              <a:rPr lang="sr-Cyrl-RS" dirty="0"/>
              <a:t>а трошак по 1 </a:t>
            </a:r>
            <a:r>
              <a:rPr lang="en-US" dirty="0"/>
              <a:t>QALY </a:t>
            </a:r>
            <a:r>
              <a:rPr lang="sr-Cyrl-RS" dirty="0"/>
              <a:t>би био 10 000 €</a:t>
            </a:r>
          </a:p>
          <a:p>
            <a:pPr marL="0" indent="0">
              <a:buNone/>
            </a:pPr>
            <a:r>
              <a:rPr lang="en-US" dirty="0"/>
              <a:t>b) 3.15 QALY, </a:t>
            </a:r>
            <a:r>
              <a:rPr lang="sr-Cyrl-RS" dirty="0"/>
              <a:t>а трошак по 1 </a:t>
            </a:r>
            <a:r>
              <a:rPr lang="en-US" dirty="0"/>
              <a:t>QALY </a:t>
            </a:r>
            <a:r>
              <a:rPr lang="sr-Cyrl-RS" dirty="0"/>
              <a:t>би био 11.428 €.</a:t>
            </a:r>
          </a:p>
          <a:p>
            <a:pPr marL="0" indent="0">
              <a:buNone/>
            </a:pPr>
            <a:r>
              <a:rPr lang="en-US" dirty="0"/>
              <a:t>c) 5 QALY, </a:t>
            </a:r>
            <a:r>
              <a:rPr lang="sr-Cyrl-RS" dirty="0"/>
              <a:t>а трошак по 1 </a:t>
            </a:r>
            <a:r>
              <a:rPr lang="en-US" dirty="0"/>
              <a:t>QALY </a:t>
            </a:r>
            <a:r>
              <a:rPr lang="sr-Cyrl-RS" dirty="0"/>
              <a:t>би био 8 000 €</a:t>
            </a:r>
          </a:p>
          <a:p>
            <a:pPr marL="0" indent="0">
              <a:buNone/>
            </a:pPr>
            <a:r>
              <a:rPr lang="en-US" dirty="0"/>
              <a:t>d) 3,6 QALY, </a:t>
            </a:r>
            <a:r>
              <a:rPr lang="sr-Cyrl-RS" dirty="0"/>
              <a:t>односно трошак по 1 </a:t>
            </a:r>
            <a:r>
              <a:rPr lang="en-US" dirty="0"/>
              <a:t>QALY </a:t>
            </a:r>
            <a:r>
              <a:rPr lang="sr-Cyrl-RS" dirty="0"/>
              <a:t>би био 12.222 €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6596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9419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>
                <a:latin typeface="+mn-lt"/>
              </a:rPr>
              <a:t>Године живота кориговане за квалитет</a:t>
            </a:r>
            <a:br>
              <a:rPr lang="sr-Cyrl-RS" sz="3200" dirty="0">
                <a:latin typeface="+mn-lt"/>
              </a:rPr>
            </a:br>
            <a:r>
              <a:rPr lang="sr-Latn-RS" sz="3200" dirty="0">
                <a:latin typeface="+mn-lt"/>
              </a:rPr>
              <a:t>QALY (Quality adjusted life years</a:t>
            </a:r>
            <a:r>
              <a:rPr lang="sr-Latn-RS" sz="3200" dirty="0" smtClean="0">
                <a:latin typeface="+mn-lt"/>
              </a:rPr>
              <a:t>)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511" y="1365956"/>
            <a:ext cx="11717867" cy="5317066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 се примењује у различитим анализама и приликом одлучивања, нпр. у директним поређењима интервенција</a:t>
            </a:r>
            <a:r>
              <a:rPr lang="sr-Latn-RS" dirty="0" smtClean="0">
                <a:latin typeface="+mn-lt"/>
              </a:rPr>
              <a:t>,</a:t>
            </a:r>
            <a:r>
              <a:rPr lang="sr-Cyrl-RS" dirty="0" smtClean="0">
                <a:latin typeface="+mn-lt"/>
              </a:rPr>
              <a:t> уз интервенцију А , особа има 4 додатне године у здрасвтвеном стању процењеном као 0.75, док уз интевернцију Б особа има 4 додатне године у здрасвтвеном стању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оцењеном као 0.5, додатни број </a:t>
            </a:r>
            <a:r>
              <a:rPr lang="sr-Latn-RS" dirty="0" smtClean="0">
                <a:latin typeface="+mn-lt"/>
              </a:rPr>
              <a:t>QALY </a:t>
            </a:r>
            <a:r>
              <a:rPr lang="sr-Cyrl-RS" dirty="0" smtClean="0">
                <a:latin typeface="+mn-lt"/>
              </a:rPr>
              <a:t> који „поризводи“ интеревенција А је 1.  </a:t>
            </a:r>
            <a:endParaRPr lang="sr-Latn-RS" dirty="0" smtClean="0">
              <a:latin typeface="+mn-lt"/>
            </a:endParaRPr>
          </a:p>
          <a:p>
            <a:r>
              <a:rPr lang="sr-Cyrl-RS" dirty="0" smtClean="0">
                <a:latin typeface="+mn-lt"/>
              </a:rPr>
              <a:t>Такође се користи у праћењу оств</a:t>
            </a:r>
            <a:r>
              <a:rPr lang="sr-Latn-RS" dirty="0" smtClean="0">
                <a:latin typeface="+mn-lt"/>
              </a:rPr>
              <a:t>a</a:t>
            </a:r>
            <a:r>
              <a:rPr lang="sr-Cyrl-RS" dirty="0" smtClean="0">
                <a:latin typeface="+mn-lt"/>
              </a:rPr>
              <a:t>ривања или губљењу „квалитетних година живота“. Нпр. ако особа у 10 години постане телесни инвалид након повреде, живи 35 година тако и умре у 45 години. Ако је очекивано трајање живота са тим стањем 60 година и квалитет живота оцењен скором добити од 0.75, укупни </a:t>
            </a:r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 животног века ове особе је 1.0 * 10 (</a:t>
            </a:r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 пре почетка инвалидности)+ 0.75*35 (</a:t>
            </a:r>
            <a:r>
              <a:rPr lang="sr-Latn-RS" dirty="0" smtClean="0">
                <a:latin typeface="+mn-lt"/>
              </a:rPr>
              <a:t>QALY </a:t>
            </a:r>
            <a:r>
              <a:rPr lang="sr-Cyrl-RS" dirty="0" smtClean="0">
                <a:latin typeface="+mn-lt"/>
              </a:rPr>
              <a:t> током инвалидности)=36.25</a:t>
            </a:r>
          </a:p>
          <a:p>
            <a:r>
              <a:rPr lang="sr-Cyrl-RS" dirty="0" smtClean="0"/>
              <a:t>Изгубљени </a:t>
            </a:r>
            <a:r>
              <a:rPr lang="sr-Latn-RS" dirty="0" smtClean="0">
                <a:latin typeface="+mn-lt"/>
              </a:rPr>
              <a:t>QALY </a:t>
            </a:r>
            <a:r>
              <a:rPr lang="sr-Cyrl-RS" dirty="0" smtClean="0">
                <a:latin typeface="+mn-lt"/>
              </a:rPr>
              <a:t> би био 1.0*60 (</a:t>
            </a:r>
            <a:r>
              <a:rPr lang="sr-Latn-RS" dirty="0" smtClean="0">
                <a:latin typeface="+mn-lt"/>
              </a:rPr>
              <a:t>QALY </a:t>
            </a:r>
            <a:r>
              <a:rPr lang="sr-Cyrl-RS" dirty="0" smtClean="0">
                <a:latin typeface="+mn-lt"/>
              </a:rPr>
              <a:t> у случају пуног трајања живота са инвалидитетом)- 36.25=23.75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3902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4" y="10548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sr-Latn-RS" sz="3200" dirty="0" smtClean="0">
                <a:latin typeface="+mn-lt"/>
              </a:rPr>
              <a:t/>
            </a:r>
            <a:br>
              <a:rPr lang="sr-Latn-RS" sz="3200" dirty="0" smtClean="0">
                <a:latin typeface="+mn-lt"/>
              </a:rPr>
            </a:br>
            <a:r>
              <a:rPr lang="sr-Cyrl-RS" sz="3200" dirty="0" smtClean="0">
                <a:latin typeface="+mn-lt"/>
              </a:rPr>
              <a:t>Године </a:t>
            </a:r>
            <a:r>
              <a:rPr lang="sr-Cyrl-RS" sz="3200" dirty="0">
                <a:latin typeface="+mn-lt"/>
              </a:rPr>
              <a:t>живота кориговане </a:t>
            </a:r>
            <a:r>
              <a:rPr lang="sr-Latn-RS" sz="3200" dirty="0" smtClean="0">
                <a:latin typeface="+mn-lt"/>
              </a:rPr>
              <a:t>u </a:t>
            </a:r>
            <a:r>
              <a:rPr lang="sr-Cyrl-RS" sz="3200" dirty="0" smtClean="0">
                <a:latin typeface="+mn-lt"/>
              </a:rPr>
              <a:t>односу на неспособност </a:t>
            </a:r>
            <a:br>
              <a:rPr lang="sr-Cyrl-RS" sz="3200" dirty="0" smtClean="0">
                <a:latin typeface="+mn-lt"/>
              </a:rPr>
            </a:br>
            <a:r>
              <a:rPr lang="sr-Latn-RS" sz="3200" dirty="0" smtClean="0">
                <a:latin typeface="+mn-lt"/>
              </a:rPr>
              <a:t>DALY- Disabilty adjusted life years</a:t>
            </a:r>
            <a:r>
              <a:rPr lang="sr-Cyrl-RS" sz="3200" dirty="0">
                <a:latin typeface="+mn-lt"/>
              </a:rPr>
              <a:t/>
            </a:r>
            <a:br>
              <a:rPr lang="sr-Cyrl-RS" sz="3200" dirty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7" y="1185333"/>
            <a:ext cx="11650133" cy="5508978"/>
          </a:xfrm>
          <a:solidFill>
            <a:srgbClr val="FFFF00"/>
          </a:solidFill>
        </p:spPr>
        <p:txBody>
          <a:bodyPr/>
          <a:lstStyle/>
          <a:p>
            <a:endParaRPr lang="sr-Latn-RS" dirty="0" smtClean="0">
              <a:latin typeface="+mn-lt"/>
            </a:endParaRPr>
          </a:p>
          <a:p>
            <a:endParaRPr lang="sr-Latn-RS" dirty="0" smtClean="0">
              <a:latin typeface="+mn-lt"/>
            </a:endParaRPr>
          </a:p>
          <a:p>
            <a:r>
              <a:rPr lang="sr-Latn-RS" dirty="0" smtClean="0">
                <a:latin typeface="+mn-lt"/>
              </a:rPr>
              <a:t>DALY </a:t>
            </a:r>
            <a:r>
              <a:rPr lang="sr-Cyrl-RS" dirty="0" smtClean="0">
                <a:latin typeface="+mn-lt"/>
              </a:rPr>
              <a:t>параметар који су дефинисале СЗО и Светска банка ради евелуације оптерећења друштва болешћу.</a:t>
            </a:r>
          </a:p>
          <a:p>
            <a:r>
              <a:rPr lang="sr-Cyrl-RS" dirty="0" smtClean="0"/>
              <a:t>Попут</a:t>
            </a:r>
            <a:r>
              <a:rPr lang="sr-Latn-RS" dirty="0" smtClean="0">
                <a:latin typeface="+mn-lt"/>
              </a:rPr>
              <a:t> QALY </a:t>
            </a:r>
            <a:r>
              <a:rPr lang="sr-Cyrl-RS" dirty="0" smtClean="0"/>
              <a:t> и </a:t>
            </a:r>
            <a:r>
              <a:rPr lang="sr-Latn-RS" dirty="0" smtClean="0">
                <a:latin typeface="+mn-lt"/>
              </a:rPr>
              <a:t>DALY</a:t>
            </a:r>
            <a:r>
              <a:rPr lang="sr-Cyrl-RS" dirty="0" smtClean="0">
                <a:latin typeface="+mn-lt"/>
              </a:rPr>
              <a:t> одражава и квантитет и квалитет живота. </a:t>
            </a:r>
          </a:p>
          <a:p>
            <a:r>
              <a:rPr lang="sr-Cyrl-RS" dirty="0" smtClean="0"/>
              <a:t>За разлику од </a:t>
            </a:r>
            <a:r>
              <a:rPr lang="sr-Latn-RS" dirty="0" smtClean="0">
                <a:latin typeface="+mn-lt"/>
              </a:rPr>
              <a:t>QALY</a:t>
            </a:r>
            <a:r>
              <a:rPr lang="sr-Cyrl-RS" dirty="0" smtClean="0">
                <a:latin typeface="+mn-lt"/>
              </a:rPr>
              <a:t>, </a:t>
            </a:r>
            <a:r>
              <a:rPr lang="sr-Latn-RS" dirty="0" smtClean="0">
                <a:latin typeface="+mn-lt"/>
              </a:rPr>
              <a:t>DALY</a:t>
            </a:r>
            <a:r>
              <a:rPr lang="sr-Cyrl-RS" dirty="0" smtClean="0">
                <a:latin typeface="+mn-lt"/>
              </a:rPr>
              <a:t> је параметар који одражава губитак здравља. </a:t>
            </a:r>
            <a:endParaRPr lang="sr-Latn-RS" dirty="0" smtClean="0">
              <a:latin typeface="+mn-lt"/>
            </a:endParaRPr>
          </a:p>
          <a:p>
            <a:endParaRPr lang="sr-Latn-RS" dirty="0"/>
          </a:p>
          <a:p>
            <a:r>
              <a:rPr lang="en-US" dirty="0" smtClean="0"/>
              <a:t>https://www.who.int/healthinfo/global_burden_disease/metrics_daly/en/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7635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695</Words>
  <Application>Microsoft Office PowerPoint</Application>
  <PresentationFormat>Custom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Године живота кориговане за квалитет QALY (Quality adjusted life years)</vt:lpstr>
      <vt:lpstr>Године живота кориговане за квалитет QALY (Quality adjusted life years)</vt:lpstr>
      <vt:lpstr>Године живота кориговане за квалитет QALY (Quality adjusted life years)</vt:lpstr>
      <vt:lpstr>Године живота кориговане за квалитет QALY (Quality adjusted life years)</vt:lpstr>
      <vt:lpstr>Године живота кориговане за квалитет QALY (Quality adjusted life years) </vt:lpstr>
      <vt:lpstr>Године живота кориговане за квалитет QALY (Quality adjusted life years) </vt:lpstr>
      <vt:lpstr>Године живота кориговане за квалитет QALY (Quality adjusted life years)</vt:lpstr>
      <vt:lpstr> Године живота кориговане u односу на неспособност  DALY- Disabilty adjusted life years </vt:lpstr>
      <vt:lpstr>Године живота кориговане u односу на неспособност  DALY- Disabilty adjusted life years 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QALY and DAILY</dc:title>
  <dc:creator>User</dc:creator>
  <cp:lastModifiedBy>Ucionica</cp:lastModifiedBy>
  <cp:revision>13</cp:revision>
  <dcterms:created xsi:type="dcterms:W3CDTF">2019-02-02T15:52:46Z</dcterms:created>
  <dcterms:modified xsi:type="dcterms:W3CDTF">2019-02-10T11:32:31Z</dcterms:modified>
</cp:coreProperties>
</file>